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dce05d19-52ea-489a-a057-963e88715c59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7997131" y="1916238"/>
            <a:ext cx="40461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Nepostojani 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7" y="1422948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423575" y="2095426"/>
            <a:ext cx="1642375" cy="248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105817" y="1740665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t="1012"/>
          <a:stretch/>
        </p:blipFill>
        <p:spPr>
          <a:xfrm rot="-161181">
            <a:off x="1160884" y="195455"/>
            <a:ext cx="4574227" cy="614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7788704" y="2438277"/>
            <a:ext cx="238511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glasovna promjena? Što je sibilarizacija? Što je palatalizacija? Što je jotacija?</a:t>
            </a:r>
            <a:endParaRPr sz="2400" dirty="0"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8">
            <a:alphaModFix/>
          </a:blip>
          <a:srcRect l="28661" r="13991"/>
          <a:stretch/>
        </p:blipFill>
        <p:spPr>
          <a:xfrm>
            <a:off x="5541332" y="2217865"/>
            <a:ext cx="1109338" cy="2364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909042" y="1261320"/>
            <a:ext cx="4001005" cy="410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7847798" y="1841798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9489" y="1408688"/>
            <a:ext cx="6404987" cy="400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/>
          <p:nvPr/>
        </p:nvSpPr>
        <p:spPr>
          <a:xfrm>
            <a:off x="7682085" y="2554752"/>
            <a:ext cx="277457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istaknute riječi u oblačiću. Koji se glas pojavljuje i gubi u istaknutome primjeru?</a:t>
            </a:r>
            <a:endParaRPr sz="2400" dirty="0"/>
          </a:p>
        </p:txBody>
      </p:sp>
      <p:sp>
        <p:nvSpPr>
          <p:cNvPr id="125" name="Google Shape;125;p16"/>
          <p:cNvSpPr txBox="1"/>
          <p:nvPr/>
        </p:nvSpPr>
        <p:spPr>
          <a:xfrm>
            <a:off x="3691982" y="864652"/>
            <a:ext cx="229479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</a:t>
            </a:r>
            <a:r>
              <a:rPr lang="hr-HR" sz="2800" b="1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tr</a:t>
            </a: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</a:t>
            </a:r>
            <a:r>
              <a:rPr lang="hr-HR" sz="2800" b="1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800" b="1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944" y="3509346"/>
            <a:ext cx="5893720" cy="261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6252084" y="1253984"/>
            <a:ext cx="4764616" cy="477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7929091" y="156687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2806705" y="302932"/>
            <a:ext cx="692359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Izgovori istaknuti suglasnički skup u prvome stupcu pa u drugome. Koji ti je stupac lakše izgovoriti?</a:t>
            </a:r>
            <a:endParaRPr sz="2400" dirty="0"/>
          </a:p>
        </p:txBody>
      </p:sp>
      <p:sp>
        <p:nvSpPr>
          <p:cNvPr id="138" name="Google Shape;138;p17"/>
          <p:cNvSpPr/>
          <p:nvPr/>
        </p:nvSpPr>
        <p:spPr>
          <a:xfrm>
            <a:off x="433896" y="1270795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ses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tr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	G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ses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bi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ljk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	G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bi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nara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nč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	G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nara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7716350" y="2273846"/>
            <a:ext cx="23866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NEPOSTOJANI A</a:t>
            </a:r>
            <a:endParaRPr sz="2400" dirty="0"/>
          </a:p>
        </p:txBody>
      </p:sp>
      <p:sp>
        <p:nvSpPr>
          <p:cNvPr id="141" name="Google Shape;141;p17"/>
          <p:cNvSpPr/>
          <p:nvPr/>
        </p:nvSpPr>
        <p:spPr>
          <a:xfrm>
            <a:off x="7247746" y="2808735"/>
            <a:ext cx="340658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Glasovna promjena u kojoj se glas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nekim se oblicima određene riječi pojavljuje između dvaju završnih suglasnika, a u nekima gubi.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8" name="Google Shape;148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8025724" y="1269792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683016" y="3975504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932020" y="4357985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8995115" y="1366254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8537167" y="2367138"/>
            <a:ext cx="287306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GDJE SE GUBI, A GDJE POJAVLJUJE NEPOSTOJANI A?</a:t>
            </a:r>
            <a:endParaRPr sz="2400" dirty="0"/>
          </a:p>
        </p:txBody>
      </p:sp>
      <p:sp>
        <p:nvSpPr>
          <p:cNvPr id="154" name="Google Shape;154;p18"/>
          <p:cNvSpPr/>
          <p:nvPr/>
        </p:nvSpPr>
        <p:spPr>
          <a:xfrm>
            <a:off x="2599990" y="572175"/>
            <a:ext cx="75989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kada se gubi, a kada pojavljuje nepostojani a.</a:t>
            </a:r>
            <a:endParaRPr sz="2400" dirty="0"/>
          </a:p>
        </p:txBody>
      </p:sp>
      <p:sp>
        <p:nvSpPr>
          <p:cNvPr id="155" name="Google Shape;155;p18"/>
          <p:cNvSpPr/>
          <p:nvPr/>
        </p:nvSpPr>
        <p:spPr>
          <a:xfrm>
            <a:off x="311827" y="923225"/>
            <a:ext cx="7820791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Nepostojani se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gubi: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u genitivu jednine imenica muškog roda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mo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mo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mk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u nominativu jednine muškog roda pridjeva u određenome obliku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neodr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do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odr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do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2903195" y="3364519"/>
            <a:ext cx="6992527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Nepostojani se 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pojavljuje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u genitivu množine imenica muškog roda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mo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mc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G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mo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u genitivu množine imenica ženskog roda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ses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G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ses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180" y="-2633441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3" name="Google Shape;163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751991" y="1542499"/>
            <a:ext cx="4181248" cy="431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7775789" y="1523629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7723316" y="2212419"/>
            <a:ext cx="22899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GENITIVNI OBLICI IMENICA</a:t>
            </a:r>
            <a:endParaRPr sz="2400" dirty="0"/>
          </a:p>
        </p:txBody>
      </p:sp>
      <p:sp>
        <p:nvSpPr>
          <p:cNvPr id="169" name="Google Shape;169;p19"/>
          <p:cNvSpPr/>
          <p:nvPr/>
        </p:nvSpPr>
        <p:spPr>
          <a:xfrm>
            <a:off x="1377726" y="720026"/>
            <a:ext cx="60871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Koliko oblika genitiva množine mogu imati neke riječi? Kojem ćemo obliku dati prednost?</a:t>
            </a:r>
            <a:endParaRPr sz="2400" dirty="0"/>
          </a:p>
        </p:txBody>
      </p:sp>
      <p:sp>
        <p:nvSpPr>
          <p:cNvPr id="170" name="Google Shape;170;p19"/>
          <p:cNvSpPr/>
          <p:nvPr/>
        </p:nvSpPr>
        <p:spPr>
          <a:xfrm>
            <a:off x="253601" y="1507408"/>
            <a:ext cx="671132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ses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tr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	G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ses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/sestra/sestri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bi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ljk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	G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bi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/biljka/biljki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nara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nč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	G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nara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a/naranča/naranči</a:t>
            </a:r>
            <a:endParaRPr sz="2400" dirty="0"/>
          </a:p>
        </p:txBody>
      </p:sp>
      <p:sp>
        <p:nvSpPr>
          <p:cNvPr id="171" name="Google Shape;171;p19"/>
          <p:cNvSpPr/>
          <p:nvPr/>
        </p:nvSpPr>
        <p:spPr>
          <a:xfrm>
            <a:off x="7667101" y="3082957"/>
            <a:ext cx="278312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 su oblici točni, ali prednost ima oblik s nastavkom -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dodanim glasom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(nara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400" dirty="0"/>
          </a:p>
        </p:txBody>
      </p:sp>
      <p:pic>
        <p:nvPicPr>
          <p:cNvPr id="172" name="Google Shape;172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02873" y="4018524"/>
            <a:ext cx="2217894" cy="190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8" name="Google Shape;178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9" name="Google Shape;179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241104" y="1121718"/>
            <a:ext cx="4673695" cy="461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7403444" y="1295685"/>
            <a:ext cx="253392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4" name="Google Shape;184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17741" y="2105932"/>
            <a:ext cx="603863" cy="743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37365" y="3546620"/>
            <a:ext cx="692225" cy="77529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/>
        </p:nvSpPr>
        <p:spPr>
          <a:xfrm>
            <a:off x="7191526" y="2070561"/>
            <a:ext cx="338248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Plavom bojom podcrtaj riječ u kojoj se gubi nepostojani a, a crvenom u kojoj se ne gubi.</a:t>
            </a:r>
            <a:endParaRPr sz="2400" dirty="0"/>
          </a:p>
        </p:txBody>
      </p:sp>
      <p:sp>
        <p:nvSpPr>
          <p:cNvPr id="187" name="Google Shape;187;p20"/>
          <p:cNvSpPr txBox="1"/>
          <p:nvPr/>
        </p:nvSpPr>
        <p:spPr>
          <a:xfrm>
            <a:off x="7403445" y="3790229"/>
            <a:ext cx="309828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Zaokruži oblik u G kojemu dajemo prednost.</a:t>
            </a:r>
            <a:endParaRPr sz="2400" dirty="0"/>
          </a:p>
        </p:txBody>
      </p:sp>
      <p:pic>
        <p:nvPicPr>
          <p:cNvPr id="188" name="Google Shape;188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94" y="1245990"/>
            <a:ext cx="79248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/>
        </p:nvSpPr>
        <p:spPr>
          <a:xfrm>
            <a:off x="990510" y="1386720"/>
            <a:ext cx="59056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Mudri je lovac pitao lovce za dobro lovište.</a:t>
            </a:r>
            <a:endParaRPr sz="2400" dirty="0"/>
          </a:p>
        </p:txBody>
      </p:sp>
      <p:sp>
        <p:nvSpPr>
          <p:cNvPr id="190" name="Google Shape;190;p20"/>
          <p:cNvSpPr txBox="1"/>
          <p:nvPr/>
        </p:nvSpPr>
        <p:spPr>
          <a:xfrm>
            <a:off x="1039245" y="2105932"/>
            <a:ext cx="50924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Mudar savjet je dobar suputnik.</a:t>
            </a:r>
            <a:endParaRPr sz="2400" dirty="0"/>
          </a:p>
        </p:txBody>
      </p:sp>
      <p:sp>
        <p:nvSpPr>
          <p:cNvPr id="191" name="Google Shape;191;p20"/>
          <p:cNvSpPr txBox="1"/>
          <p:nvPr/>
        </p:nvSpPr>
        <p:spPr>
          <a:xfrm>
            <a:off x="1015154" y="2935571"/>
            <a:ext cx="42593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 je djevojaka nego momaka.</a:t>
            </a:r>
            <a:endParaRPr sz="2400" dirty="0"/>
          </a:p>
        </p:txBody>
      </p:sp>
      <p:pic>
        <p:nvPicPr>
          <p:cNvPr id="192" name="Google Shape;192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369" y="3671768"/>
            <a:ext cx="914400" cy="10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907422" y="3837935"/>
            <a:ext cx="4882555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Botaničkom vrtu u Zagrebu vidjeli smo mnogo biljki – biljaka – biljka. </a:t>
            </a:r>
            <a:endParaRPr sz="2400" dirty="0"/>
          </a:p>
        </p:txBody>
      </p:sp>
      <p:cxnSp>
        <p:nvCxnSpPr>
          <p:cNvPr id="194" name="Google Shape;194;p20"/>
          <p:cNvCxnSpPr/>
          <p:nvPr/>
        </p:nvCxnSpPr>
        <p:spPr>
          <a:xfrm>
            <a:off x="1078399" y="1786830"/>
            <a:ext cx="79196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5" name="Google Shape;195;p20"/>
          <p:cNvCxnSpPr/>
          <p:nvPr/>
        </p:nvCxnSpPr>
        <p:spPr>
          <a:xfrm>
            <a:off x="3578752" y="1786830"/>
            <a:ext cx="757721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20"/>
          <p:cNvCxnSpPr/>
          <p:nvPr/>
        </p:nvCxnSpPr>
        <p:spPr>
          <a:xfrm>
            <a:off x="1113923" y="2560623"/>
            <a:ext cx="90151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20"/>
          <p:cNvCxnSpPr/>
          <p:nvPr/>
        </p:nvCxnSpPr>
        <p:spPr>
          <a:xfrm flipV="1">
            <a:off x="3144807" y="2506042"/>
            <a:ext cx="692902" cy="2797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20"/>
          <p:cNvCxnSpPr/>
          <p:nvPr/>
        </p:nvCxnSpPr>
        <p:spPr>
          <a:xfrm flipV="1">
            <a:off x="1979987" y="3374051"/>
            <a:ext cx="1177703" cy="1994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20"/>
          <p:cNvCxnSpPr/>
          <p:nvPr/>
        </p:nvCxnSpPr>
        <p:spPr>
          <a:xfrm>
            <a:off x="3904128" y="3335681"/>
            <a:ext cx="1111217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p20"/>
          <p:cNvSpPr/>
          <p:nvPr/>
        </p:nvSpPr>
        <p:spPr>
          <a:xfrm>
            <a:off x="3182061" y="4483772"/>
            <a:ext cx="1154412" cy="528958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7" name="Google Shape;207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 txBox="1"/>
          <p:nvPr/>
        </p:nvSpPr>
        <p:spPr>
          <a:xfrm>
            <a:off x="8172186" y="2035406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12" name="Google Shape;212;p2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34628" y="2687544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18" name="Google Shape;218;p21"/>
          <p:cNvSpPr txBox="1"/>
          <p:nvPr/>
        </p:nvSpPr>
        <p:spPr>
          <a:xfrm>
            <a:off x="1909482" y="1250576"/>
            <a:ext cx="158675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glasovnu promjenu i označi riječi s nepostojanim a.</a:t>
            </a:r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1897158" y="2634917"/>
            <a:ext cx="193637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Izgovori glasno oblike s nepostojanim a, objasni kojem obliku daješ prednost.</a:t>
            </a:r>
            <a:endParaRPr/>
          </a:p>
        </p:txBody>
      </p:sp>
      <p:sp>
        <p:nvSpPr>
          <p:cNvPr id="220" name="Google Shape;220;p21"/>
          <p:cNvSpPr txBox="1"/>
          <p:nvPr/>
        </p:nvSpPr>
        <p:spPr>
          <a:xfrm>
            <a:off x="1909481" y="4324948"/>
            <a:ext cx="15867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Zaigraj i ponovi glasovnu promjenu.</a:t>
            </a:r>
            <a:endParaRPr/>
          </a:p>
        </p:txBody>
      </p:sp>
      <p:sp>
        <p:nvSpPr>
          <p:cNvPr id="221" name="Google Shape;221;p21"/>
          <p:cNvSpPr txBox="1"/>
          <p:nvPr/>
        </p:nvSpPr>
        <p:spPr>
          <a:xfrm>
            <a:off x="5208711" y="1250576"/>
            <a:ext cx="18833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poznavanje četiriju glasovnih promjena koje si upoznao/upoznala.</a:t>
            </a:r>
            <a:endParaRPr/>
          </a:p>
        </p:txBody>
      </p:sp>
      <p:sp>
        <p:nvSpPr>
          <p:cNvPr id="222" name="Google Shape;222;p21"/>
          <p:cNvSpPr txBox="1"/>
          <p:nvPr/>
        </p:nvSpPr>
        <p:spPr>
          <a:xfrm>
            <a:off x="5208711" y="2687544"/>
            <a:ext cx="141194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Vrednuj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346</Words>
  <Application>Microsoft Office PowerPoint</Application>
  <PresentationFormat>Široki zaslon</PresentationFormat>
  <Paragraphs>47</Paragraphs>
  <Slides>9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2</cp:revision>
  <dcterms:modified xsi:type="dcterms:W3CDTF">2020-09-19T11:59:11Z</dcterms:modified>
</cp:coreProperties>
</file>